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005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50463A-7438-0E27-DE05-FFDF2214DFB3}" v="16" dt="2019-02-28T00:33:36.2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5" d="100"/>
          <a:sy n="75" d="100"/>
        </p:scale>
        <p:origin x="6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434D774D-D776-4C33-BA64-3AB6D53D4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6281" y="4724741"/>
            <a:ext cx="3855720" cy="21332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648AD0-5329-421C-AB39-72C2629A4C6A}"/>
              </a:ext>
            </a:extLst>
          </p:cNvPr>
          <p:cNvSpPr txBox="1"/>
          <p:nvPr/>
        </p:nvSpPr>
        <p:spPr>
          <a:xfrm>
            <a:off x="592058" y="1017715"/>
            <a:ext cx="11282201" cy="412420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i="1" dirty="0">
                <a:latin typeface="Arial"/>
                <a:cs typeface="Arial"/>
              </a:rPr>
              <a:t>The concept of space is about the way things are arranged and located on the earth’s surface.</a:t>
            </a:r>
            <a:r>
              <a:rPr lang="en-US" sz="2400" dirty="0">
                <a:latin typeface="Arial"/>
                <a:cs typeface="Arial"/>
              </a:rPr>
              <a:t> It has three main elements:</a:t>
            </a:r>
          </a:p>
          <a:p>
            <a:endParaRPr lang="en-US" sz="2400" dirty="0">
              <a:latin typeface="Arial"/>
              <a:cs typeface="Arial"/>
            </a:endParaRPr>
          </a:p>
          <a:p>
            <a:r>
              <a:rPr lang="en-US" sz="2400" b="1" dirty="0">
                <a:latin typeface="Arial"/>
                <a:cs typeface="Arial"/>
              </a:rPr>
              <a:t>Location</a:t>
            </a:r>
            <a:r>
              <a:rPr lang="en-US" sz="2400" dirty="0">
                <a:latin typeface="Arial"/>
                <a:cs typeface="Arial"/>
              </a:rPr>
              <a:t> - where things are located on the Earth’s surface. (absolute location/relative location)</a:t>
            </a:r>
          </a:p>
          <a:p>
            <a:endParaRPr lang="en-US" sz="2400" dirty="0">
              <a:latin typeface="Arial"/>
              <a:cs typeface="Arial"/>
            </a:endParaRPr>
          </a:p>
          <a:p>
            <a:r>
              <a:rPr lang="en-US" sz="2400" b="1" dirty="0">
                <a:latin typeface="Arial"/>
                <a:cs typeface="Arial"/>
              </a:rPr>
              <a:t>Spatial distribution </a:t>
            </a:r>
            <a:r>
              <a:rPr lang="en-US" sz="2400" dirty="0">
                <a:latin typeface="Arial"/>
                <a:cs typeface="Arial"/>
              </a:rPr>
              <a:t>– the shapes and patterns in which things are arranged on the earth’s surface.</a:t>
            </a:r>
          </a:p>
          <a:p>
            <a:pPr>
              <a:buChar char="•"/>
            </a:pPr>
            <a:endParaRPr lang="en-US" sz="2400" dirty="0">
              <a:latin typeface="Arial"/>
              <a:cs typeface="Arial"/>
            </a:endParaRPr>
          </a:p>
          <a:p>
            <a:r>
              <a:rPr lang="en-US" sz="2400" b="1" i="1" dirty="0">
                <a:latin typeface="Arial"/>
                <a:cs typeface="Arial"/>
              </a:rPr>
              <a:t>Organisation -  </a:t>
            </a:r>
            <a:r>
              <a:rPr lang="en-US" sz="2400" dirty="0">
                <a:latin typeface="Arial"/>
                <a:cs typeface="Arial"/>
              </a:rPr>
              <a:t>how the space is organised and managed by people</a:t>
            </a:r>
          </a:p>
          <a:p>
            <a:endParaRPr lang="en-US" sz="2200" b="1" dirty="0">
              <a:solidFill>
                <a:srgbClr val="333399"/>
              </a:solidFill>
              <a:latin typeface="Arial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7F00B7-9CAE-44BE-AF7A-39792FB496C2}"/>
              </a:ext>
            </a:extLst>
          </p:cNvPr>
          <p:cNvSpPr txBox="1"/>
          <p:nvPr/>
        </p:nvSpPr>
        <p:spPr>
          <a:xfrm>
            <a:off x="559278" y="5242561"/>
            <a:ext cx="5673881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333399"/>
                </a:solidFill>
                <a:latin typeface="Arial"/>
              </a:rPr>
              <a:t>E.g. Where is your landform located on the Earth’ s surface?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04F1C5-A6E5-4494-95FD-35FD3AAA3851}"/>
              </a:ext>
            </a:extLst>
          </p:cNvPr>
          <p:cNvSpPr txBox="1"/>
          <p:nvPr/>
        </p:nvSpPr>
        <p:spPr>
          <a:xfrm>
            <a:off x="4159657" y="-112431"/>
            <a:ext cx="4655388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7200" b="1" dirty="0">
                <a:solidFill>
                  <a:srgbClr val="333399"/>
                </a:solidFill>
                <a:latin typeface="Arial"/>
                <a:cs typeface="Arial"/>
              </a:rPr>
              <a:t>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648AD0-5329-421C-AB39-72C2629A4C6A}"/>
              </a:ext>
            </a:extLst>
          </p:cNvPr>
          <p:cNvSpPr txBox="1"/>
          <p:nvPr/>
        </p:nvSpPr>
        <p:spPr>
          <a:xfrm>
            <a:off x="468702" y="1101306"/>
            <a:ext cx="10967049" cy="467820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Arial"/>
                <a:cs typeface="Arial"/>
              </a:rPr>
              <a:t>The concept of place is about the </a:t>
            </a:r>
            <a:r>
              <a:rPr lang="en-US" sz="2800" b="1" dirty="0">
                <a:latin typeface="Arial"/>
                <a:cs typeface="Arial"/>
              </a:rPr>
              <a:t>significance of places</a:t>
            </a:r>
            <a:r>
              <a:rPr lang="en-US" sz="2800" dirty="0">
                <a:latin typeface="Arial"/>
                <a:cs typeface="Arial"/>
              </a:rPr>
              <a:t> and what they are like. Your home and your school are important places for you because they are the places where you live and spend most of your time. A place can be as small as your bedroom or as large as the entire planet!</a:t>
            </a:r>
            <a:br>
              <a:rPr lang="en-US" sz="2400" dirty="0">
                <a:latin typeface="Arial"/>
                <a:cs typeface="Arial"/>
              </a:rPr>
            </a:br>
            <a:r>
              <a:rPr lang="en-US" sz="2400" dirty="0">
                <a:latin typeface="Arial"/>
                <a:cs typeface="Arial"/>
              </a:rPr>
              <a:t> </a:t>
            </a:r>
            <a:br>
              <a:rPr lang="en-US" sz="2400" dirty="0">
                <a:latin typeface="Arial"/>
                <a:cs typeface="Arial"/>
              </a:rPr>
            </a:br>
            <a:endParaRPr lang="en-US" sz="2000" dirty="0">
              <a:latin typeface="Arial"/>
              <a:cs typeface="Arial"/>
            </a:endParaRPr>
          </a:p>
          <a:p>
            <a:endParaRPr lang="en-US" sz="2200" b="1" dirty="0">
              <a:solidFill>
                <a:srgbClr val="333399"/>
              </a:solidFill>
              <a:latin typeface="Arial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7F00B7-9CAE-44BE-AF7A-39792FB496C2}"/>
              </a:ext>
            </a:extLst>
          </p:cNvPr>
          <p:cNvSpPr txBox="1"/>
          <p:nvPr/>
        </p:nvSpPr>
        <p:spPr>
          <a:xfrm>
            <a:off x="468702" y="4710022"/>
            <a:ext cx="4727276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333399"/>
                </a:solidFill>
                <a:latin typeface="Arial"/>
              </a:rPr>
              <a:t>E.g. What is special or unique about the landform you are researching?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04F1C5-A6E5-4494-95FD-35FD3AAA3851}"/>
              </a:ext>
            </a:extLst>
          </p:cNvPr>
          <p:cNvSpPr txBox="1"/>
          <p:nvPr/>
        </p:nvSpPr>
        <p:spPr>
          <a:xfrm>
            <a:off x="4034287" y="37381"/>
            <a:ext cx="4655388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7200" b="1" dirty="0">
                <a:solidFill>
                  <a:srgbClr val="333399"/>
                </a:solidFill>
                <a:latin typeface="Arial"/>
                <a:cs typeface="Arial"/>
              </a:rPr>
              <a:t>PLACE</a:t>
            </a:r>
            <a:endParaRPr lang="en-US" dirty="0"/>
          </a:p>
        </p:txBody>
      </p:sp>
      <p:pic>
        <p:nvPicPr>
          <p:cNvPr id="2" name="Picture 2" descr="A close up of a sign&#10;&#10;Description generated with high confidence">
            <a:extLst>
              <a:ext uri="{FF2B5EF4-FFF2-40B4-BE49-F238E27FC236}">
                <a16:creationId xmlns:a16="http://schemas.microsoft.com/office/drawing/2014/main" id="{E3B32F3D-B695-4222-8F44-D5E63136C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2628" y="3606289"/>
            <a:ext cx="6855121" cy="323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72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648AD0-5329-421C-AB39-72C2629A4C6A}"/>
              </a:ext>
            </a:extLst>
          </p:cNvPr>
          <p:cNvSpPr txBox="1"/>
          <p:nvPr/>
        </p:nvSpPr>
        <p:spPr>
          <a:xfrm>
            <a:off x="353683" y="1460740"/>
            <a:ext cx="6855124" cy="478470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0000"/>
                </a:solidFill>
                <a:latin typeface="Arial"/>
                <a:cs typeface="Arial"/>
              </a:rPr>
              <a:t>No place or thing on Earth exists in isolation. Interconnection is the ways that the people and things are connected with each other, and the consequences of these interconnections.</a:t>
            </a:r>
            <a:br>
              <a:rPr lang="en-US" sz="2200" dirty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22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br>
              <a:rPr lang="en-US" sz="2200" dirty="0">
                <a:solidFill>
                  <a:srgbClr val="000000"/>
                </a:solidFill>
                <a:latin typeface="Arial"/>
                <a:cs typeface="Arial"/>
              </a:rPr>
            </a:br>
            <a:br>
              <a:rPr lang="en-US" sz="2200" dirty="0">
                <a:solidFill>
                  <a:srgbClr val="000000"/>
                </a:solidFill>
                <a:latin typeface="Arial"/>
                <a:cs typeface="Arial"/>
              </a:rPr>
            </a:br>
            <a:endParaRPr lang="en-US" sz="22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7F00B7-9CAE-44BE-AF7A-39792FB496C2}"/>
              </a:ext>
            </a:extLst>
          </p:cNvPr>
          <p:cNvSpPr txBox="1"/>
          <p:nvPr/>
        </p:nvSpPr>
        <p:spPr>
          <a:xfrm>
            <a:off x="583722" y="5098211"/>
            <a:ext cx="6625086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333399"/>
                </a:solidFill>
                <a:latin typeface="Arial"/>
              </a:rPr>
              <a:t>E.g: How do people connect with you’re your landform?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04F1C5-A6E5-4494-95FD-35FD3AAA3851}"/>
              </a:ext>
            </a:extLst>
          </p:cNvPr>
          <p:cNvSpPr txBox="1"/>
          <p:nvPr/>
        </p:nvSpPr>
        <p:spPr>
          <a:xfrm>
            <a:off x="1302589" y="209910"/>
            <a:ext cx="9989388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7200" b="1" dirty="0">
                <a:solidFill>
                  <a:srgbClr val="333399"/>
                </a:solidFill>
                <a:latin typeface="Arial"/>
                <a:cs typeface="Arial"/>
              </a:rPr>
              <a:t>INTERCONNECTION</a:t>
            </a:r>
            <a:endParaRPr lang="en-US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8FDAD38-AB30-4E53-92AF-A22B112B9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3533" y="2141507"/>
            <a:ext cx="5144217" cy="384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51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648AD0-5329-421C-AB39-72C2629A4C6A}"/>
              </a:ext>
            </a:extLst>
          </p:cNvPr>
          <p:cNvSpPr txBox="1"/>
          <p:nvPr/>
        </p:nvSpPr>
        <p:spPr>
          <a:xfrm>
            <a:off x="483079" y="1201948"/>
            <a:ext cx="11096445" cy="37610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latin typeface="Arial"/>
                <a:cs typeface="Arial"/>
              </a:rPr>
              <a:t>Over millions of years, the Earth has been shaped and changed by </a:t>
            </a:r>
            <a:r>
              <a:rPr lang="en-US" sz="2800" b="1" dirty="0">
                <a:latin typeface="Arial"/>
                <a:cs typeface="Arial"/>
              </a:rPr>
              <a:t>natural forces</a:t>
            </a:r>
            <a:r>
              <a:rPr lang="en-US" sz="2800" dirty="0">
                <a:latin typeface="Arial"/>
                <a:cs typeface="Arial"/>
              </a:rPr>
              <a:t>, such as climate, earthquakes, volcanoes, running water and storms. In more recent times, </a:t>
            </a:r>
            <a:r>
              <a:rPr lang="en-US" sz="2800" b="1" dirty="0">
                <a:latin typeface="Arial"/>
                <a:cs typeface="Arial"/>
              </a:rPr>
              <a:t>humans</a:t>
            </a:r>
            <a:r>
              <a:rPr lang="en-US" sz="2800" dirty="0">
                <a:latin typeface="Arial"/>
                <a:cs typeface="Arial"/>
              </a:rPr>
              <a:t> have shaped and changed the Earth to suit their own needs.</a:t>
            </a:r>
            <a:endParaRPr lang="en-US" sz="2800" dirty="0">
              <a:cs typeface="Calibri"/>
            </a:endParaRPr>
          </a:p>
          <a:p>
            <a:pPr>
              <a:lnSpc>
                <a:spcPct val="130000"/>
              </a:lnSpc>
            </a:pPr>
            <a:r>
              <a:rPr lang="en-US" sz="2800" b="1" u="sng" dirty="0">
                <a:latin typeface="Arial"/>
                <a:cs typeface="Arial"/>
              </a:rPr>
              <a:t>Change</a:t>
            </a:r>
            <a:r>
              <a:rPr lang="en-US" sz="2800" dirty="0">
                <a:latin typeface="Arial"/>
                <a:cs typeface="Arial"/>
              </a:rPr>
              <a:t> is about investigating how places and spatial patterns change over time in the short and long term.</a:t>
            </a:r>
            <a:endParaRPr lang="en-US" sz="2800" dirty="0">
              <a:cs typeface="Calibri"/>
            </a:endParaRPr>
          </a:p>
          <a:p>
            <a:endParaRPr lang="en-US" sz="2000" dirty="0">
              <a:latin typeface="Arial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7F00B7-9CAE-44BE-AF7A-39792FB496C2}"/>
              </a:ext>
            </a:extLst>
          </p:cNvPr>
          <p:cNvSpPr txBox="1"/>
          <p:nvPr/>
        </p:nvSpPr>
        <p:spPr>
          <a:xfrm>
            <a:off x="554967" y="5227607"/>
            <a:ext cx="5819954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333399"/>
                </a:solidFill>
                <a:latin typeface="Arial"/>
              </a:rPr>
              <a:t>E.g. How has your landform changed overtime and how is it still changing?</a:t>
            </a:r>
            <a:endParaRPr lang="en-US" sz="2400" b="1" dirty="0">
              <a:solidFill>
                <a:srgbClr val="333399"/>
              </a:solidFill>
              <a:latin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04F1C5-A6E5-4494-95FD-35FD3AAA3851}"/>
              </a:ext>
            </a:extLst>
          </p:cNvPr>
          <p:cNvSpPr txBox="1"/>
          <p:nvPr/>
        </p:nvSpPr>
        <p:spPr>
          <a:xfrm>
            <a:off x="396815" y="-5751"/>
            <a:ext cx="9989388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200" b="1" dirty="0">
                <a:solidFill>
                  <a:srgbClr val="333399"/>
                </a:solidFill>
                <a:latin typeface="Arial"/>
                <a:cs typeface="Arial"/>
              </a:rPr>
              <a:t>CHANGE</a:t>
            </a:r>
            <a:endParaRPr lang="en-US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DFFE131-211E-46D3-858C-FD241E33A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520" y="4294244"/>
            <a:ext cx="4602480" cy="256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5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648AD0-5329-421C-AB39-72C2629A4C6A}"/>
              </a:ext>
            </a:extLst>
          </p:cNvPr>
          <p:cNvSpPr txBox="1"/>
          <p:nvPr/>
        </p:nvSpPr>
        <p:spPr>
          <a:xfrm>
            <a:off x="497456" y="1554012"/>
            <a:ext cx="10967049" cy="225132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Arial"/>
                <a:cs typeface="Arial"/>
              </a:rPr>
              <a:t>The concept of environment is about how people rely on, use and change the physical and biological world around us.</a:t>
            </a:r>
            <a:br>
              <a:rPr lang="en-US" sz="2000" dirty="0">
                <a:latin typeface="Arial"/>
                <a:cs typeface="Arial"/>
              </a:rPr>
            </a:br>
            <a:r>
              <a:rPr lang="en-US" sz="2000" dirty="0">
                <a:latin typeface="Arial"/>
                <a:cs typeface="Arial"/>
              </a:rPr>
              <a:t> </a:t>
            </a:r>
            <a:br>
              <a:rPr lang="en-US" sz="2000" dirty="0">
                <a:latin typeface="Arial"/>
                <a:cs typeface="Arial"/>
              </a:rPr>
            </a:br>
            <a:endParaRPr lang="en-US" sz="2000" dirty="0">
              <a:latin typeface="Arial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7F00B7-9CAE-44BE-AF7A-39792FB496C2}"/>
              </a:ext>
            </a:extLst>
          </p:cNvPr>
          <p:cNvSpPr txBox="1"/>
          <p:nvPr/>
        </p:nvSpPr>
        <p:spPr>
          <a:xfrm>
            <a:off x="497457" y="4192437"/>
            <a:ext cx="4756030" cy="169469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333399"/>
                </a:solidFill>
                <a:latin typeface="Arial"/>
              </a:rPr>
              <a:t>E.g. What type of environment is your landform located in and how is the environment used?</a:t>
            </a:r>
            <a:endParaRPr lang="en-US" sz="2400" dirty="0">
              <a:cs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04F1C5-A6E5-4494-95FD-35FD3AAA3851}"/>
              </a:ext>
            </a:extLst>
          </p:cNvPr>
          <p:cNvSpPr txBox="1"/>
          <p:nvPr/>
        </p:nvSpPr>
        <p:spPr>
          <a:xfrm>
            <a:off x="497456" y="353683"/>
            <a:ext cx="9989388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7200" b="1" dirty="0">
                <a:solidFill>
                  <a:srgbClr val="333399"/>
                </a:solidFill>
                <a:latin typeface="Arial"/>
                <a:cs typeface="Arial"/>
              </a:rPr>
              <a:t>ENVIRONMENT</a:t>
            </a:r>
          </a:p>
        </p:txBody>
      </p:sp>
      <p:pic>
        <p:nvPicPr>
          <p:cNvPr id="2" name="Picture 2" descr="A sign in the middle of a forest&#10;&#10;Description generated with very high confidence">
            <a:extLst>
              <a:ext uri="{FF2B5EF4-FFF2-40B4-BE49-F238E27FC236}">
                <a16:creationId xmlns:a16="http://schemas.microsoft.com/office/drawing/2014/main" id="{A28D31E2-2C23-4EEA-860C-80292CE42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439" y="3088796"/>
            <a:ext cx="6214820" cy="349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795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648AD0-5329-421C-AB39-72C2629A4C6A}"/>
              </a:ext>
            </a:extLst>
          </p:cNvPr>
          <p:cNvSpPr txBox="1"/>
          <p:nvPr/>
        </p:nvSpPr>
        <p:spPr>
          <a:xfrm>
            <a:off x="483079" y="1230702"/>
            <a:ext cx="10967049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000" i="1" dirty="0">
              <a:latin typeface="Arial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7F00B7-9CAE-44BE-AF7A-39792FB496C2}"/>
              </a:ext>
            </a:extLst>
          </p:cNvPr>
          <p:cNvSpPr txBox="1"/>
          <p:nvPr/>
        </p:nvSpPr>
        <p:spPr>
          <a:xfrm>
            <a:off x="353683" y="4580626"/>
            <a:ext cx="6412877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333399"/>
                </a:solidFill>
                <a:latin typeface="Arial"/>
              </a:rPr>
              <a:t>E.g. What sustainability measures are being used to protect your landform now and into the future?</a:t>
            </a:r>
            <a:endParaRPr lang="en-US" sz="2400" dirty="0">
              <a:solidFill>
                <a:srgbClr val="0070C0"/>
              </a:solidFill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04F1C5-A6E5-4494-95FD-35FD3AAA3851}"/>
              </a:ext>
            </a:extLst>
          </p:cNvPr>
          <p:cNvSpPr txBox="1"/>
          <p:nvPr/>
        </p:nvSpPr>
        <p:spPr>
          <a:xfrm>
            <a:off x="483079" y="554966"/>
            <a:ext cx="9989388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7200" b="1" dirty="0">
                <a:solidFill>
                  <a:srgbClr val="333399"/>
                </a:solidFill>
                <a:latin typeface="Arial"/>
                <a:cs typeface="Arial"/>
              </a:rPr>
              <a:t>SUSTAINABILITY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675214-0257-4A54-8188-D384A2580A99}"/>
              </a:ext>
            </a:extLst>
          </p:cNvPr>
          <p:cNvSpPr txBox="1"/>
          <p:nvPr/>
        </p:nvSpPr>
        <p:spPr>
          <a:xfrm>
            <a:off x="483080" y="2050212"/>
            <a:ext cx="8594785" cy="169469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Arial"/>
                <a:cs typeface="Arial"/>
              </a:rPr>
              <a:t>Sustainability is using the environment and resources so they can be shared by all people and living creatures now and into the future.</a:t>
            </a:r>
            <a:endParaRPr lang="en-US" sz="2400" dirty="0">
              <a:cs typeface="Calibri" panose="020F0502020204030204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B5B1690F-551B-4925-BF87-F4446F6B2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684" y="3133545"/>
            <a:ext cx="4986066" cy="372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684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648AD0-5329-421C-AB39-72C2629A4C6A}"/>
              </a:ext>
            </a:extLst>
          </p:cNvPr>
          <p:cNvSpPr txBox="1"/>
          <p:nvPr/>
        </p:nvSpPr>
        <p:spPr>
          <a:xfrm>
            <a:off x="483079" y="1230702"/>
            <a:ext cx="10967049" cy="43088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200" b="1" dirty="0">
              <a:solidFill>
                <a:srgbClr val="333399"/>
              </a:solidFill>
              <a:latin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04F1C5-A6E5-4494-95FD-35FD3AAA3851}"/>
              </a:ext>
            </a:extLst>
          </p:cNvPr>
          <p:cNvSpPr txBox="1"/>
          <p:nvPr/>
        </p:nvSpPr>
        <p:spPr>
          <a:xfrm>
            <a:off x="641230" y="310551"/>
            <a:ext cx="9989388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7200" b="1" dirty="0">
                <a:solidFill>
                  <a:srgbClr val="333399"/>
                </a:solidFill>
                <a:latin typeface="Arial"/>
                <a:cs typeface="Arial"/>
              </a:rPr>
              <a:t>SCALE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6B7ED6-26DD-4AF5-BF8C-3A0F55E4DC9E}"/>
              </a:ext>
            </a:extLst>
          </p:cNvPr>
          <p:cNvSpPr txBox="1"/>
          <p:nvPr/>
        </p:nvSpPr>
        <p:spPr>
          <a:xfrm>
            <a:off x="569344" y="1345721"/>
            <a:ext cx="10593235" cy="169469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AU" sz="2400" dirty="0">
                <a:latin typeface="Arial"/>
                <a:cs typeface="Arial"/>
              </a:rPr>
              <a:t>The concept of </a:t>
            </a:r>
            <a:r>
              <a:rPr lang="en-AU" sz="2400" b="1" dirty="0">
                <a:latin typeface="Arial"/>
                <a:cs typeface="Arial"/>
              </a:rPr>
              <a:t>scale</a:t>
            </a:r>
            <a:r>
              <a:rPr lang="en-AU" sz="2400" dirty="0">
                <a:latin typeface="Arial"/>
                <a:cs typeface="Arial"/>
              </a:rPr>
              <a:t> is about the way that geographical phenomena and problems can be examined at different spatial levels – local, regional, national, international or global.</a:t>
            </a:r>
            <a:endParaRPr lang="en-US" sz="2400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9BE142-D53D-43CD-B841-6407461B7525}"/>
              </a:ext>
            </a:extLst>
          </p:cNvPr>
          <p:cNvSpPr txBox="1"/>
          <p:nvPr/>
        </p:nvSpPr>
        <p:spPr>
          <a:xfrm>
            <a:off x="1758065" y="3085299"/>
            <a:ext cx="7324976" cy="261610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AU" sz="2400" b="1" u="sng" dirty="0">
                <a:latin typeface="Arial"/>
                <a:cs typeface="Arial"/>
              </a:rPr>
              <a:t>For example:</a:t>
            </a:r>
          </a:p>
          <a:p>
            <a:endParaRPr lang="en-AU" sz="2000" dirty="0">
              <a:latin typeface="Arial"/>
              <a:cs typeface="Arial"/>
            </a:endParaRPr>
          </a:p>
          <a:p>
            <a:r>
              <a:rPr lang="en-AU" sz="2000" dirty="0">
                <a:latin typeface="Arial"/>
                <a:cs typeface="Arial"/>
              </a:rPr>
              <a:t>The Earth’s climate is warming – </a:t>
            </a:r>
            <a:r>
              <a:rPr lang="en-AU" sz="2000" b="1" dirty="0">
                <a:latin typeface="Arial"/>
                <a:cs typeface="Arial"/>
              </a:rPr>
              <a:t>Global problem</a:t>
            </a:r>
          </a:p>
          <a:p>
            <a:endParaRPr lang="en-AU" sz="2000" dirty="0">
              <a:latin typeface="Arial"/>
              <a:cs typeface="Arial"/>
            </a:endParaRPr>
          </a:p>
          <a:p>
            <a:r>
              <a:rPr lang="en-AU" sz="2000" dirty="0">
                <a:latin typeface="Arial"/>
                <a:cs typeface="Arial"/>
              </a:rPr>
              <a:t>A new freeway is being built through the city – </a:t>
            </a:r>
            <a:r>
              <a:rPr lang="en-AU" sz="2000" b="1" dirty="0">
                <a:latin typeface="Arial"/>
                <a:cs typeface="Arial"/>
              </a:rPr>
              <a:t>Local issue</a:t>
            </a:r>
            <a:r>
              <a:rPr lang="en-AU" sz="2000" dirty="0">
                <a:latin typeface="Arial"/>
                <a:cs typeface="Arial"/>
              </a:rPr>
              <a:t> </a:t>
            </a:r>
          </a:p>
          <a:p>
            <a:endParaRPr lang="en-AU" sz="2000" dirty="0">
              <a:latin typeface="Arial"/>
              <a:cs typeface="Arial"/>
            </a:endParaRPr>
          </a:p>
          <a:p>
            <a:r>
              <a:rPr lang="en-AU" sz="2000" dirty="0">
                <a:latin typeface="Arial"/>
                <a:cs typeface="Arial"/>
              </a:rPr>
              <a:t>An earthquake is destroying a town in Italy – </a:t>
            </a:r>
            <a:r>
              <a:rPr lang="en-AU" sz="2000" b="1" dirty="0">
                <a:latin typeface="Arial"/>
                <a:cs typeface="Arial"/>
              </a:rPr>
              <a:t>National</a:t>
            </a:r>
          </a:p>
          <a:p>
            <a:endParaRPr lang="en-AU" sz="2000" dirty="0">
              <a:solidFill>
                <a:srgbClr val="000099"/>
              </a:solidFill>
              <a:latin typeface="Arial"/>
              <a:cs typeface="Arial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BA53512-3870-4C6D-A1FA-DEC363F09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240" y="2397408"/>
            <a:ext cx="3413760" cy="34408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7F00B7-9CAE-44BE-AF7A-39792FB496C2}"/>
              </a:ext>
            </a:extLst>
          </p:cNvPr>
          <p:cNvSpPr txBox="1"/>
          <p:nvPr/>
        </p:nvSpPr>
        <p:spPr>
          <a:xfrm>
            <a:off x="843664" y="5873706"/>
            <a:ext cx="8513696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rgbClr val="333399"/>
                </a:solidFill>
                <a:latin typeface="Arial"/>
              </a:rPr>
              <a:t>E.g. What are some of the issues related to your landform and at what level can they be examined or addressed?</a:t>
            </a:r>
            <a:endParaRPr lang="en-US" sz="2000" dirty="0">
              <a:solidFill>
                <a:srgbClr val="0070C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9089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57B27268CD9143B143894A5939C5C7" ma:contentTypeVersion="32" ma:contentTypeDescription="Create a new document." ma:contentTypeScope="" ma:versionID="ad4a0653ed32a41d33ca2ef196c1f46b">
  <xsd:schema xmlns:xsd="http://www.w3.org/2001/XMLSchema" xmlns:xs="http://www.w3.org/2001/XMLSchema" xmlns:p="http://schemas.microsoft.com/office/2006/metadata/properties" xmlns:ns3="5fa19937-41d0-4140-9eb0-3ee8a39fbd81" xmlns:ns4="00125dff-cb74-44fc-bb11-a93e4d27ceec" targetNamespace="http://schemas.microsoft.com/office/2006/metadata/properties" ma:root="true" ma:fieldsID="5e79fa605d0ef3df642f072488d07bf4" ns3:_="" ns4:_="">
    <xsd:import namespace="5fa19937-41d0-4140-9eb0-3ee8a39fbd81"/>
    <xsd:import namespace="00125dff-cb74-44fc-bb11-a93e4d27cee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NotebookType" minOccurs="0"/>
                <xsd:element ref="ns4:FolderType" minOccurs="0"/>
                <xsd:element ref="ns4:Owner" minOccurs="0"/>
                <xsd:element ref="ns4:DefaultSectionNames" minOccurs="0"/>
                <xsd:element ref="ns4:Templates" minOccurs="0"/>
                <xsd:element ref="ns4:CultureName" minOccurs="0"/>
                <xsd:element ref="ns4:AppVersion" minOccurs="0"/>
                <xsd:element ref="ns4:Teachers" minOccurs="0"/>
                <xsd:element ref="ns4:Students" minOccurs="0"/>
                <xsd:element ref="ns4:Student_Groups" minOccurs="0"/>
                <xsd:element ref="ns4:Invited_Teachers" minOccurs="0"/>
                <xsd:element ref="ns4:Invited_Students" minOccurs="0"/>
                <xsd:element ref="ns4:Self_Registration_Enabled" minOccurs="0"/>
                <xsd:element ref="ns4:Has_Teacher_Only_SectionGroup" minOccurs="0"/>
                <xsd:element ref="ns4:Is_Collaboration_Space_Locked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TeamsChannelId" minOccurs="0"/>
                <xsd:element ref="ns4:IsNotebookLocked" minOccurs="0"/>
                <xsd:element ref="ns4:MediaServiceEventHashCode" minOccurs="0"/>
                <xsd:element ref="ns4:MediaServiceGenerationTime" minOccurs="0"/>
                <xsd:element ref="ns4:Math_Settings" minOccurs="0"/>
                <xsd:element ref="ns4:Distribution_Groups" minOccurs="0"/>
                <xsd:element ref="ns4:LMS_Mappings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a19937-41d0-4140-9eb0-3ee8a39fbd8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125dff-cb74-44fc-bb11-a93e4d27ceec" elementFormDefault="qualified">
    <xsd:import namespace="http://schemas.microsoft.com/office/2006/documentManagement/types"/>
    <xsd:import namespace="http://schemas.microsoft.com/office/infopath/2007/PartnerControls"/>
    <xsd:element name="NotebookType" ma:index="11" nillable="true" ma:displayName="Notebook Type" ma:internalName="NotebookType">
      <xsd:simpleType>
        <xsd:restriction base="dms:Text"/>
      </xsd:simpleType>
    </xsd:element>
    <xsd:element name="FolderType" ma:index="12" nillable="true" ma:displayName="Folder Type" ma:internalName="FolderType">
      <xsd:simpleType>
        <xsd:restriction base="dms:Text"/>
      </xsd:simpleType>
    </xsd:element>
    <xsd:element name="Owner" ma:index="13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efaultSectionNames" ma:index="14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5" nillable="true" ma:displayName="Templates" ma:internalName="Templates">
      <xsd:simpleType>
        <xsd:restriction base="dms:Note">
          <xsd:maxLength value="255"/>
        </xsd:restriction>
      </xsd:simpleType>
    </xsd:element>
    <xsd:element name="CultureName" ma:index="16" nillable="true" ma:displayName="Culture Name" ma:internalName="CultureName">
      <xsd:simpleType>
        <xsd:restriction base="dms:Text"/>
      </xsd:simpleType>
    </xsd:element>
    <xsd:element name="AppVersion" ma:index="17" nillable="true" ma:displayName="App Version" ma:internalName="AppVersion">
      <xsd:simpleType>
        <xsd:restriction base="dms:Text"/>
      </xsd:simpleType>
    </xsd:element>
    <xsd:element name="Teachers" ma:index="18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19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0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Teachers" ma:index="21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2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3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4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5" nillable="true" ma:displayName="Is Collaboration Space Locked" ma:internalName="Is_Collaboration_Space_Locked">
      <xsd:simpleType>
        <xsd:restriction base="dms:Boolean"/>
      </xsd:simpleType>
    </xsd:element>
    <xsd:element name="MediaServiceMetadata" ma:index="26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27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28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29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3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TeamsChannelId" ma:index="31" nillable="true" ma:displayName="Teams Channel Id" ma:internalName="TeamsChannelId">
      <xsd:simpleType>
        <xsd:restriction base="dms:Text"/>
      </xsd:simpleType>
    </xsd:element>
    <xsd:element name="IsNotebookLocked" ma:index="32" nillable="true" ma:displayName="Is Notebook Locked" ma:internalName="IsNotebookLocked">
      <xsd:simpleType>
        <xsd:restriction base="dms:Boolean"/>
      </xsd:simpleType>
    </xsd:element>
    <xsd:element name="MediaServiceEventHashCode" ma:index="3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34" nillable="true" ma:displayName="MediaServiceGenerationTime" ma:hidden="true" ma:internalName="MediaServiceGenerationTime" ma:readOnly="true">
      <xsd:simpleType>
        <xsd:restriction base="dms:Text"/>
      </xsd:simpleType>
    </xsd:element>
    <xsd:element name="Math_Settings" ma:index="35" nillable="true" ma:displayName="Math Settings" ma:internalName="Math_Settings">
      <xsd:simpleType>
        <xsd:restriction base="dms:Text"/>
      </xsd:simpleType>
    </xsd:element>
    <xsd:element name="Distribution_Groups" ma:index="36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37" nillable="true" ma:displayName="LMS Mappings" ma:internalName="LMS_Mappings">
      <xsd:simpleType>
        <xsd:restriction base="dms:Note">
          <xsd:maxLength value="255"/>
        </xsd:restriction>
      </xsd:simpleType>
    </xsd:element>
    <xsd:element name="MediaServiceAutoKeyPoints" ma:index="3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s_Collaboration_Space_Locked xmlns="00125dff-cb74-44fc-bb11-a93e4d27ceec" xsi:nil="true"/>
    <TeamsChannelId xmlns="00125dff-cb74-44fc-bb11-a93e4d27ceec" xsi:nil="true"/>
    <IsNotebookLocked xmlns="00125dff-cb74-44fc-bb11-a93e4d27ceec" xsi:nil="true"/>
    <Owner xmlns="00125dff-cb74-44fc-bb11-a93e4d27ceec">
      <UserInfo>
        <DisplayName/>
        <AccountId xsi:nil="true"/>
        <AccountType/>
      </UserInfo>
    </Owner>
    <Math_Settings xmlns="00125dff-cb74-44fc-bb11-a93e4d27ceec" xsi:nil="true"/>
    <NotebookType xmlns="00125dff-cb74-44fc-bb11-a93e4d27ceec" xsi:nil="true"/>
    <Students xmlns="00125dff-cb74-44fc-bb11-a93e4d27ceec">
      <UserInfo>
        <DisplayName/>
        <AccountId xsi:nil="true"/>
        <AccountType/>
      </UserInfo>
    </Students>
    <DefaultSectionNames xmlns="00125dff-cb74-44fc-bb11-a93e4d27ceec" xsi:nil="true"/>
    <AppVersion xmlns="00125dff-cb74-44fc-bb11-a93e4d27ceec" xsi:nil="true"/>
    <Student_Groups xmlns="00125dff-cb74-44fc-bb11-a93e4d27ceec">
      <UserInfo>
        <DisplayName/>
        <AccountId xsi:nil="true"/>
        <AccountType/>
      </UserInfo>
    </Student_Groups>
    <Invited_Teachers xmlns="00125dff-cb74-44fc-bb11-a93e4d27ceec" xsi:nil="true"/>
    <Invited_Students xmlns="00125dff-cb74-44fc-bb11-a93e4d27ceec" xsi:nil="true"/>
    <CultureName xmlns="00125dff-cb74-44fc-bb11-a93e4d27ceec" xsi:nil="true"/>
    <Distribution_Groups xmlns="00125dff-cb74-44fc-bb11-a93e4d27ceec" xsi:nil="true"/>
    <Templates xmlns="00125dff-cb74-44fc-bb11-a93e4d27ceec" xsi:nil="true"/>
    <Self_Registration_Enabled xmlns="00125dff-cb74-44fc-bb11-a93e4d27ceec" xsi:nil="true"/>
    <Has_Teacher_Only_SectionGroup xmlns="00125dff-cb74-44fc-bb11-a93e4d27ceec" xsi:nil="true"/>
    <LMS_Mappings xmlns="00125dff-cb74-44fc-bb11-a93e4d27ceec" xsi:nil="true"/>
    <FolderType xmlns="00125dff-cb74-44fc-bb11-a93e4d27ceec" xsi:nil="true"/>
    <Teachers xmlns="00125dff-cb74-44fc-bb11-a93e4d27ceec">
      <UserInfo>
        <DisplayName/>
        <AccountId xsi:nil="true"/>
        <AccountType/>
      </UserInfo>
    </Teachers>
  </documentManagement>
</p:properties>
</file>

<file path=customXml/itemProps1.xml><?xml version="1.0" encoding="utf-8"?>
<ds:datastoreItem xmlns:ds="http://schemas.openxmlformats.org/officeDocument/2006/customXml" ds:itemID="{486A622D-FF53-4107-A528-841A543164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fa19937-41d0-4140-9eb0-3ee8a39fbd81"/>
    <ds:schemaRef ds:uri="00125dff-cb74-44fc-bb11-a93e4d27cee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A6526A-7B29-4BAA-8676-3068FF69007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CCF1B7-91BA-4602-A9AA-6F486F40AC33}">
  <ds:schemaRefs>
    <ds:schemaRef ds:uri="http://purl.org/dc/elements/1.1/"/>
    <ds:schemaRef ds:uri="http://schemas.microsoft.com/office/2006/metadata/properties"/>
    <ds:schemaRef ds:uri="http://purl.org/dc/terms/"/>
    <ds:schemaRef ds:uri="5fa19937-41d0-4140-9eb0-3ee8a39fbd81"/>
    <ds:schemaRef ds:uri="http://schemas.microsoft.com/office/2006/documentManagement/types"/>
    <ds:schemaRef ds:uri="http://schemas.microsoft.com/office/infopath/2007/PartnerControls"/>
    <ds:schemaRef ds:uri="00125dff-cb74-44fc-bb11-a93e4d27ceec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408</Words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2013-07-15T20:26:40Z</dcterms:created>
  <dcterms:modified xsi:type="dcterms:W3CDTF">2020-02-17T23:41:39Z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0x010100D357B27268CD9143B143894A5939C5C7</vt:lpwstr>
  </property>
</Properties>
</file>

<file path=docProps/thumbnail.jpeg>
</file>